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ink/ink3.xml" ContentType="application/inkml+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ink/ink2.xml" ContentType="application/inkml+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777"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74" autoAdjust="0"/>
  </p:normalViewPr>
  <p:slideViewPr>
    <p:cSldViewPr>
      <p:cViewPr varScale="1">
        <p:scale>
          <a:sx n="77" d="100"/>
          <a:sy n="77" d="100"/>
        </p:scale>
        <p:origin x="-10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8-07-16T09:14:26.59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8-07-16T09:14:27.84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0-2147483648,'21'0,"-21"0,0 0,-21 0,21 0</inkml:trace>
</inkml:ink>
</file>

<file path=ppt/ink/ink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7T10:16:04.31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1600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36570">0 7870,'0'0,"0"0,0 0,0 0,0 0,0 0,0 0,0 0,0 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E957F-8ABE-4D89-BE65-4B2B49183C5D}" type="datetimeFigureOut">
              <a:rPr lang="en-US" smtClean="0"/>
              <a:pPr/>
              <a:t>3/27/2020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A5073B-41AD-4426-8277-1D5066F47CF8}" type="slidenum">
              <a:rPr lang="en-US" smtClean="0"/>
              <a:pPr/>
              <a:t>‹#›</a:t>
            </a:fld>
            <a:endParaRPr lang="en-US"/>
          </a:p>
        </p:txBody>
      </p:sp>
    </p:spTree>
    <p:extLst>
      <p:ext uri="{BB962C8B-B14F-4D97-AF65-F5344CB8AC3E}">
        <p14:creationId xmlns:p14="http://schemas.microsoft.com/office/powerpoint/2010/main" xmlns="" val="1330353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185151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185151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F6DBBA5-3B97-4ECA-841C-4372B244CA1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6DBBA5-3B97-4ECA-841C-4372B244CA1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6DBBA5-3B97-4ECA-841C-4372B244CA1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6DBBA5-3B97-4ECA-841C-4372B244CA1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6DBBA5-3B97-4ECA-841C-4372B244CA19}"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F6DBBA5-3B97-4ECA-841C-4372B244CA19}"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F6DBBA5-3B97-4ECA-841C-4372B244CA19}" type="datetimeFigureOut">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F6DBBA5-3B97-4ECA-841C-4372B244CA19}" type="datetimeFigureOut">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6DBBA5-3B97-4ECA-841C-4372B244CA19}" type="datetimeFigureOut">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F6DBBA5-3B97-4ECA-841C-4372B244CA19}"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F6DBBA5-3B97-4ECA-841C-4372B244CA19}"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E08054-9451-47A7-B335-959AE82FF94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6DBBA5-3B97-4ECA-841C-4372B244CA19}" type="datetimeFigureOut">
              <a:rPr lang="en-US" smtClean="0"/>
              <a:pPr/>
              <a:t>3/27/2020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E08054-9451-47A7-B335-959AE82FF94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customXml" Target="../ink/ink1.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customXml" Target="../ink/ink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2800" dirty="0" smtClean="0"/>
              <a:t>The </a:t>
            </a:r>
            <a:r>
              <a:rPr lang="en-US" sz="2800" dirty="0"/>
              <a:t>Problems of Political Parties in Pakistan </a:t>
            </a:r>
          </a:p>
          <a:p>
            <a:r>
              <a:rPr lang="en-US" sz="2800" dirty="0"/>
              <a:t>(Part C)</a:t>
            </a:r>
            <a:r>
              <a:rPr lang="en-US" sz="2800" b="1" dirty="0">
                <a:latin typeface="Candara" panose="020E0502030303020204" pitchFamily="34" charset="0"/>
              </a:rPr>
              <a:t> </a:t>
            </a:r>
          </a:p>
          <a:p>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3C9425-2EF3-4F8B-B8C0-E4714BE1748E}" type="slidenum">
              <a:rPr kumimoji="0" lang="en-US" sz="1000" b="0" i="0" u="none" strike="noStrike" kern="1200" cap="none" spc="0" normalizeH="0" baseline="0" noProof="0" smtClean="0">
                <a:ln>
                  <a:noFill/>
                </a:ln>
                <a:solidFill>
                  <a:srgbClr val="1F497D"/>
                </a:solidFill>
                <a:effectLst/>
                <a:uLnTx/>
                <a:uFillTx/>
                <a:latin typeface="Candara" panose="020E0502030303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dirty="0">
              <a:ln>
                <a:noFill/>
              </a:ln>
              <a:solidFill>
                <a:srgbClr val="1F497D"/>
              </a:solidFill>
              <a:effectLst/>
              <a:uLnTx/>
              <a:uFillTx/>
              <a:latin typeface="Candara" panose="020E0502030303020204" pitchFamily="34" charset="0"/>
              <a:ea typeface="+mn-ea"/>
              <a:cs typeface="+mn-cs"/>
            </a:endParaRPr>
          </a:p>
        </p:txBody>
      </p:sp>
      <mc:AlternateContent xmlns:mc="http://schemas.openxmlformats.org/markup-compatibility/2006">
        <mc:Choice xmlns:p14="http://schemas.microsoft.com/office/powerpoint/2010/main" xmlns="" Requires="p14">
          <p:contentPart p14:bwMode="auto" r:id="rId2">
            <p14:nvContentPartPr>
              <p14:cNvPr id="1026" name="Ink 2"/>
              <p14:cNvContentPartPr>
                <a14:cpLocks xmlns:a14="http://schemas.microsoft.com/office/drawing/2010/main" noRot="1" noChangeAspect="1" noEditPoints="1" noChangeArrowheads="1" noChangeShapeType="1"/>
              </p14:cNvContentPartPr>
              <p14:nvPr/>
            </p14:nvContentPartPr>
            <p14:xfrm>
              <a:off x="125285500" y="50450750"/>
              <a:ext cx="0" cy="0"/>
            </p14:xfrm>
          </p:contentPart>
        </mc:Choice>
        <mc:Fallback>
          <p:pic>
            <p:nvPicPr>
              <p:cNvPr id="1026" name="Ink 2"/>
              <p:cNvPicPr>
                <a:picLocks noRot="1" noChangeAspect="1" noEditPoints="1" noChangeArrowheads="1" noChangeShapeType="1"/>
              </p:cNvPicPr>
              <p:nvPr/>
            </p:nvPicPr>
            <p:blipFill>
              <a:blip r:embed="rId3"/>
              <a:stretch>
                <a:fillRect/>
              </a:stretch>
            </p:blipFill>
            <p:spPr>
              <a:xfrm>
                <a:off x="125285500" y="50450750"/>
                <a:ext cx="0" cy="0"/>
              </a:xfrm>
              <a:prstGeom prst="rect">
                <a:avLst/>
              </a:prstGeom>
            </p:spPr>
          </p:pic>
        </mc:Fallback>
      </mc:AlternateContent>
      <mc:AlternateContent xmlns:mc="http://schemas.openxmlformats.org/markup-compatibility/2006">
        <mc:Choice xmlns:p14="http://schemas.microsoft.com/office/powerpoint/2010/main" xmlns="" Requires="p14">
          <p:contentPart p14:bwMode="auto" r:id="rId4">
            <p14:nvContentPartPr>
              <p14:cNvPr id="1027" name="Ink 3"/>
              <p14:cNvContentPartPr>
                <a14:cpLocks xmlns:a14="http://schemas.microsoft.com/office/drawing/2010/main" noRot="1" noChangeAspect="1" noEditPoints="1" noChangeArrowheads="1" noChangeShapeType="1"/>
              </p14:cNvContentPartPr>
              <p14:nvPr/>
            </p14:nvContentPartPr>
            <p14:xfrm>
              <a:off x="9136063" y="2179638"/>
              <a:ext cx="7937" cy="1587"/>
            </p14:xfrm>
          </p:contentPart>
        </mc:Choice>
        <mc:Fallback>
          <p:pic>
            <p:nvPicPr>
              <p:cNvPr id="1027" name="Ink 3"/>
              <p:cNvPicPr>
                <a:picLocks noRot="1" noChangeAspect="1" noEditPoints="1" noChangeArrowheads="1" noChangeShapeType="1"/>
              </p:cNvPicPr>
              <p:nvPr/>
            </p:nvPicPr>
            <p:blipFill>
              <a:blip r:embed="rId5"/>
              <a:stretch>
                <a:fillRect/>
              </a:stretch>
            </p:blipFill>
            <p:spPr>
              <a:xfrm>
                <a:off x="9136063" y="2147483647"/>
                <a:ext cx="0" cy="0"/>
              </a:xfrm>
              <a:prstGeom prst="rect">
                <a:avLst/>
              </a:prstGeom>
            </p:spPr>
          </p:pic>
        </mc:Fallback>
      </mc:AlternateContent>
    </p:spTree>
    <p:extLst>
      <p:ext uri="{BB962C8B-B14F-4D97-AF65-F5344CB8AC3E}">
        <p14:creationId xmlns:p14="http://schemas.microsoft.com/office/powerpoint/2010/main" xmlns="" val="266369695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Way Forward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95786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b="1" dirty="0"/>
              <a:t>Lack of accountability by the elected autocratic rulers </a:t>
            </a:r>
            <a:r>
              <a:rPr lang="en-GB" dirty="0"/>
              <a:t>during the past decades </a:t>
            </a:r>
            <a:r>
              <a:rPr lang="en-GB" b="1" dirty="0"/>
              <a:t>has become the accepted feature of our national polity</a:t>
            </a:r>
            <a:r>
              <a:rPr lang="en-GB" dirty="0"/>
              <a:t>. </a:t>
            </a:r>
          </a:p>
          <a:p>
            <a:pPr marL="457200" indent="-457200" algn="just">
              <a:lnSpc>
                <a:spcPct val="150000"/>
              </a:lnSpc>
              <a:buFont typeface="Arial" panose="020B0604020202020204" pitchFamily="34" charset="0"/>
              <a:buChar char="•"/>
            </a:pPr>
            <a:r>
              <a:rPr lang="en-GB" b="1" dirty="0"/>
              <a:t>The chasm between the poor and the rich has reached alarming proportions. </a:t>
            </a:r>
            <a:r>
              <a:rPr lang="en-GB" dirty="0"/>
              <a:t>By </a:t>
            </a:r>
            <a:r>
              <a:rPr lang="en-GB" b="1" dirty="0"/>
              <a:t>squandering public funds on dubious projects and levying ever-increasing taxes to pay for their extravagant lifestyle</a:t>
            </a:r>
            <a:r>
              <a:rPr lang="en-GB" dirty="0"/>
              <a:t>, rulers have totally demoralized and crippled the tax paying middle class, which is the productive segment of any developing democratic society.</a:t>
            </a: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Way Forward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204356"/>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GB" b="1" i="1" dirty="0"/>
              <a:t>Democracy</a:t>
            </a:r>
          </a:p>
          <a:p>
            <a:pPr marL="457200" indent="-457200">
              <a:lnSpc>
                <a:spcPct val="150000"/>
              </a:lnSpc>
              <a:buFont typeface="Arial" panose="020B0604020202020204" pitchFamily="34" charset="0"/>
              <a:buChar char="•"/>
            </a:pPr>
            <a:r>
              <a:rPr lang="en-GB" dirty="0"/>
              <a:t>Democracy should start at </a:t>
            </a:r>
            <a:r>
              <a:rPr lang="en-GB" b="1" dirty="0"/>
              <a:t>the grassroots level </a:t>
            </a:r>
            <a:r>
              <a:rPr lang="en-GB" dirty="0"/>
              <a:t>and nothing should be imposed on the people. </a:t>
            </a:r>
          </a:p>
          <a:p>
            <a:pPr marL="457200" indent="-457200">
              <a:lnSpc>
                <a:spcPct val="150000"/>
              </a:lnSpc>
              <a:buFont typeface="Arial" panose="020B0604020202020204" pitchFamily="34" charset="0"/>
              <a:buChar char="•"/>
            </a:pPr>
            <a:r>
              <a:rPr lang="en-GB" dirty="0"/>
              <a:t>All political </a:t>
            </a:r>
            <a:r>
              <a:rPr lang="en-GB" b="1" dirty="0"/>
              <a:t>parties’ cadres should elect their basic </a:t>
            </a:r>
            <a:r>
              <a:rPr lang="en-GB" b="1" dirty="0" err="1"/>
              <a:t>mohallah</a:t>
            </a:r>
            <a:r>
              <a:rPr lang="en-GB" b="1" dirty="0"/>
              <a:t>, ward, city, province, and national units. </a:t>
            </a:r>
          </a:p>
          <a:p>
            <a:pPr marL="457200" indent="-457200">
              <a:lnSpc>
                <a:spcPct val="150000"/>
              </a:lnSpc>
              <a:buFont typeface="Arial" panose="020B0604020202020204" pitchFamily="34" charset="0"/>
              <a:buChar char="•"/>
            </a:pPr>
            <a:r>
              <a:rPr lang="en-GB" dirty="0"/>
              <a:t>These basic units or </a:t>
            </a:r>
            <a:r>
              <a:rPr lang="en-GB" b="1" dirty="0"/>
              <a:t>tiers of a political party should remain in the charge of those workers who are elected under a system that allows members of the party to express their choices through ballots</a:t>
            </a:r>
            <a:r>
              <a:rPr lang="en-GB" dirty="0"/>
              <a:t>. These units should elect the city leaders who, in turn, form an electoral college for the election of district, provincial and national party leaders.</a:t>
            </a: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5123" name="Ink 3"/>
              <p14:cNvContentPartPr>
                <a14:cpLocks xmlns:a14="http://schemas.microsoft.com/office/drawing/2010/main" noRot="1" noChangeAspect="1" noEditPoints="1" noChangeArrowheads="1" noChangeShapeType="1"/>
              </p14:cNvContentPartPr>
              <p14:nvPr/>
            </p14:nvContentPartPr>
            <p14:xfrm>
              <a:off x="4338638" y="2952750"/>
              <a:ext cx="576262" cy="2833688"/>
            </p14:xfrm>
          </p:contentPart>
        </mc:Choice>
        <mc:Fallback>
          <p:pic>
            <p:nvPicPr>
              <p:cNvPr id="5123" name="Ink 3"/>
              <p:cNvPicPr>
                <a:picLocks noRot="1" noChangeAspect="1" noEditPoints="1" noChangeArrowheads="1" noChangeShapeType="1"/>
              </p:cNvPicPr>
              <p:nvPr/>
            </p:nvPicPr>
            <p:blipFill>
              <a:blip r:embed="rId4" cstate="print"/>
              <a:stretch>
                <a:fillRect/>
              </a:stretch>
            </p:blipFill>
            <p:spPr>
              <a:xfrm>
                <a:off x="4329280" y="2943390"/>
                <a:ext cx="594979" cy="2852409"/>
              </a:xfrm>
              <a:prstGeom prst="rect">
                <a:avLst/>
              </a:prstGeom>
            </p:spPr>
          </p:pic>
        </mc:Fallback>
      </mc:AlternateContent>
    </p:spTree>
    <p:extLst>
      <p:ext uri="{BB962C8B-B14F-4D97-AF65-F5344CB8AC3E}">
        <p14:creationId xmlns:p14="http://schemas.microsoft.com/office/powerpoint/2010/main" xmlns="" val="272364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Way Forward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pPr>
            <a:endParaRPr lang="en-US" dirty="0"/>
          </a:p>
          <a:p>
            <a:pPr marL="457200" indent="-457200" algn="just">
              <a:lnSpc>
                <a:spcPct val="150000"/>
              </a:lnSpc>
              <a:buFont typeface="Arial" panose="020B0604020202020204" pitchFamily="34" charset="0"/>
              <a:buChar char="•"/>
            </a:pPr>
            <a:r>
              <a:rPr lang="en-GB" dirty="0"/>
              <a:t>There </a:t>
            </a:r>
            <a:r>
              <a:rPr lang="en-GB" b="1" dirty="0"/>
              <a:t>should also be a constitutional requirement for political parties to hold elections at least once in two years under the direct supervision of the independent and neutral Election Commission</a:t>
            </a:r>
            <a:r>
              <a:rPr lang="en-GB" dirty="0"/>
              <a:t>. </a:t>
            </a:r>
          </a:p>
          <a:p>
            <a:pPr marL="457200" indent="-457200" algn="just">
              <a:lnSpc>
                <a:spcPct val="150000"/>
              </a:lnSpc>
              <a:buFont typeface="Arial" panose="020B0604020202020204" pitchFamily="34" charset="0"/>
              <a:buChar char="•"/>
            </a:pPr>
            <a:r>
              <a:rPr lang="en-GB" dirty="0"/>
              <a:t>And the </a:t>
            </a:r>
            <a:r>
              <a:rPr lang="en-GB" b="1" dirty="0"/>
              <a:t>commission should be empowered to disqualify a political party from contesting the national, provincial and local elections if it does not have elected office bearers</a:t>
            </a:r>
            <a:r>
              <a:rPr lang="en-GB" dirty="0"/>
              <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Way Forward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957861"/>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GB" b="1" i="1" dirty="0"/>
              <a:t>Accountability</a:t>
            </a:r>
          </a:p>
          <a:p>
            <a:pPr marL="457200" indent="-457200">
              <a:lnSpc>
                <a:spcPct val="150000"/>
              </a:lnSpc>
              <a:buFont typeface="Arial" panose="020B0604020202020204" pitchFamily="34" charset="0"/>
              <a:buChar char="•"/>
            </a:pPr>
            <a:r>
              <a:rPr lang="en-GB" dirty="0"/>
              <a:t>There is a need to create </a:t>
            </a:r>
            <a:r>
              <a:rPr lang="en-GB" b="1" dirty="0"/>
              <a:t>permanent mechanisms for continued accountability within the democratic structures of the state and the parties</a:t>
            </a:r>
            <a:r>
              <a:rPr lang="en-GB" dirty="0"/>
              <a:t>. </a:t>
            </a:r>
          </a:p>
          <a:p>
            <a:pPr marL="457200" indent="-457200">
              <a:lnSpc>
                <a:spcPct val="150000"/>
              </a:lnSpc>
              <a:buFont typeface="Arial" panose="020B0604020202020204" pitchFamily="34" charset="0"/>
              <a:buChar char="•"/>
            </a:pPr>
            <a:r>
              <a:rPr lang="en-GB" dirty="0"/>
              <a:t>There is also </a:t>
            </a:r>
            <a:r>
              <a:rPr lang="en-GB" b="1" dirty="0"/>
              <a:t>a need to look at the problem of corruption in depth and take steps to root it out </a:t>
            </a:r>
            <a:r>
              <a:rPr lang="en-GB" dirty="0"/>
              <a:t>because not only are the politicians corrupt but the whole of our society is steeped in corruption.</a:t>
            </a:r>
            <a:endParaRPr lang="en-US" dirty="0"/>
          </a:p>
          <a:p>
            <a:pPr marL="457200" indent="-457200" algn="just">
              <a:lnSpc>
                <a:spcPct val="150000"/>
              </a:lnSpc>
              <a:buFont typeface="Arial" panose="020B0604020202020204" pitchFamily="34" charset="0"/>
              <a:buChar char="•"/>
            </a:pPr>
            <a:endParaRPr lang="en-GB"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Way Forward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831818"/>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b="1" i="1" dirty="0"/>
              <a:t>Financial resources</a:t>
            </a:r>
          </a:p>
          <a:p>
            <a:pPr marL="457200" indent="-457200" algn="just">
              <a:lnSpc>
                <a:spcPct val="150000"/>
              </a:lnSpc>
              <a:buFont typeface="Arial" panose="020B0604020202020204" pitchFamily="34" charset="0"/>
              <a:buChar char="•"/>
            </a:pPr>
            <a:r>
              <a:rPr lang="en-GB" dirty="0"/>
              <a:t>Parties are weak because they lack financial resources. </a:t>
            </a:r>
            <a:r>
              <a:rPr lang="en-GB" b="1" dirty="0"/>
              <a:t>Electoral candidates are relatively strong and do not depend on their respective parties for funding</a:t>
            </a:r>
            <a:r>
              <a:rPr lang="en-GB" dirty="0"/>
              <a:t>.</a:t>
            </a:r>
          </a:p>
          <a:p>
            <a:pPr marL="457200" indent="-457200" algn="just">
              <a:lnSpc>
                <a:spcPct val="150000"/>
              </a:lnSpc>
              <a:buFont typeface="Arial" panose="020B0604020202020204" pitchFamily="34" charset="0"/>
              <a:buChar char="•"/>
            </a:pPr>
            <a:r>
              <a:rPr lang="en-GB" b="1" dirty="0"/>
              <a:t>Unless parties in Pakistan engage themselves in fund-raising activities </a:t>
            </a:r>
            <a:r>
              <a:rPr lang="en-GB" dirty="0"/>
              <a:t>and thereby </a:t>
            </a:r>
            <a:r>
              <a:rPr lang="en-GB" b="1" dirty="0"/>
              <a:t>finance their electoral and non-electoral activities like political education and training</a:t>
            </a:r>
            <a:r>
              <a:rPr lang="en-GB" dirty="0"/>
              <a:t>, they will continue to woo local influence for support rather than lend their support to promising individuals within their folds.</a:t>
            </a:r>
          </a:p>
          <a:p>
            <a:pPr marL="457200" indent="-457200" algn="just">
              <a:lnSpc>
                <a:spcPct val="150000"/>
              </a:lnSpc>
              <a:buFont typeface="Arial" panose="020B0604020202020204" pitchFamily="34" charset="0"/>
              <a:buChar char="•"/>
            </a:pPr>
            <a:r>
              <a:rPr lang="en-GB" dirty="0"/>
              <a:t>Secondly, the country needs to debate and </a:t>
            </a:r>
            <a:r>
              <a:rPr lang="en-GB" b="1" dirty="0"/>
              <a:t>encourage the culture of political donations</a:t>
            </a:r>
            <a:r>
              <a:rPr lang="en-GB" dirty="0"/>
              <a:t>.</a:t>
            </a: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Way Forward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788858"/>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b="1" i="1" dirty="0"/>
              <a:t>Mass contacts</a:t>
            </a:r>
          </a:p>
          <a:p>
            <a:pPr marL="457200" indent="-457200" algn="just">
              <a:lnSpc>
                <a:spcPct val="150000"/>
              </a:lnSpc>
              <a:buFont typeface="Arial" panose="020B0604020202020204" pitchFamily="34" charset="0"/>
              <a:buChar char="•"/>
            </a:pPr>
            <a:r>
              <a:rPr lang="en-GB" dirty="0"/>
              <a:t>Above all, </a:t>
            </a:r>
            <a:r>
              <a:rPr lang="en-GB" b="1" dirty="0"/>
              <a:t>political parties have to draw their strength from citizens for sustainable democracy</a:t>
            </a:r>
            <a:r>
              <a:rPr lang="en-GB" dirty="0"/>
              <a:t> instead of looking for behind-the-scene intrigues to grab power. </a:t>
            </a:r>
          </a:p>
          <a:p>
            <a:pPr marL="457200" indent="-457200" algn="just">
              <a:lnSpc>
                <a:spcPct val="150000"/>
              </a:lnSpc>
              <a:buFont typeface="Arial" panose="020B0604020202020204" pitchFamily="34" charset="0"/>
              <a:buChar char="•"/>
            </a:pPr>
            <a:r>
              <a:rPr lang="en-GB" dirty="0"/>
              <a:t>The extended role of intelligence networks in the making and breaking of political parties could only be frustrated </a:t>
            </a:r>
            <a:r>
              <a:rPr lang="en-GB" b="1" dirty="0"/>
              <a:t>when citizens are made capable to vanguard their political rights through legitimate political institutions</a:t>
            </a:r>
            <a:r>
              <a:rPr lang="en-GB" dirty="0"/>
              <a:t>, i.e. political parties.</a:t>
            </a:r>
            <a:endParaRPr lang="en-US" dirty="0"/>
          </a:p>
          <a:p>
            <a:pPr marL="457200" indent="-457200" algn="just">
              <a:lnSpc>
                <a:spcPct val="150000"/>
              </a:lnSpc>
              <a:buFont typeface="Arial" panose="020B0604020202020204" pitchFamily="34" charset="0"/>
              <a:buChar char="•"/>
            </a:pPr>
            <a:endParaRPr lang="en-GB"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2723645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TotalTime>
  <Words>487</Words>
  <Application>Microsoft Office PowerPoint</Application>
  <PresentationFormat>On-screen Show (4:3)</PresentationFormat>
  <Paragraphs>40</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NTS</dc:creator>
  <cp:lastModifiedBy>Salman</cp:lastModifiedBy>
  <cp:revision>17</cp:revision>
  <dcterms:created xsi:type="dcterms:W3CDTF">2018-07-17T09:44:02Z</dcterms:created>
  <dcterms:modified xsi:type="dcterms:W3CDTF">2020-03-26T21:49:18Z</dcterms:modified>
</cp:coreProperties>
</file>